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993300"/>
    <a:srgbClr val="CC6600"/>
    <a:srgbClr val="CC9900"/>
    <a:srgbClr val="FF9900"/>
    <a:srgbClr val="CC3300"/>
    <a:srgbClr val="FF7C80"/>
    <a:srgbClr val="336699"/>
    <a:srgbClr val="FF9966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1254-FDCC-FCC4-ABA1-0226245A6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B2069-735E-6456-5878-1B7EACA62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7F9DA-6E5C-38F6-4FFD-E5E5A660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0085F-8E37-4860-FD87-5F6F22BB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47B9-8601-3287-D3C5-29783B0B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05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100-7BB2-8E8E-4DB4-E90EFA99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E2F74-BA6E-2CC7-904A-1BDE22F90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827F9-0F34-68E6-F54F-41C06836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AA53C-9045-75DD-9847-8DA18E99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EA526-7FE7-8143-B96B-94EA5002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87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52EE5-5E7F-5598-27A8-C2F6031EC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14163-D54B-D369-CDC0-1A070ABA0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7D51D-0415-DA52-DD10-AB2571DD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32C36-5C92-3643-2E30-83611DDC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BEC26-FE53-3782-2D1A-89A75830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45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A250-C6AB-8758-E402-313E41D0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FA291-9AA1-849A-ECD1-E588C9F8B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655FD-D5F1-CA0C-47EF-B0162763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364BC-E244-4667-130B-58ADFB79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A9123-C408-55B7-5B40-49EAF7F6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92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5CD0-4626-D153-0C34-C6C856DF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FCE75-9E33-D6C2-04BA-5DAEB02EC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1D711-4A2E-EFAD-5969-33D357F9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8937-A5CB-28D0-AAE3-B9C27511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979D-3134-E9D4-AB9B-081A715B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7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697E-ED7E-37B7-CD10-19BE7CA1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B0AA4-FBD3-757B-0FE3-EFC6D9E43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53F29-AE01-BFB8-BC71-AF22BCCDF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4788-E754-D593-039C-AA60D3A9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7F133-4768-BA1D-CF11-C824FD69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E8E0D-B564-0864-7FC4-3E862E08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21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4B7F-8784-B01B-682D-BFE1A9BB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25C6F-7D0A-BB0B-23C8-9467C4E14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A2268-4237-40D0-EEA4-14162DFF1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C72F8-5714-4525-7626-24FF24300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4CFF9-22E1-6ED6-92F6-16FCA8058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07BEE9-A2F2-65A8-7BE0-25149780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1CEBD2-1A1E-8193-11AA-4DD41945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3646F-C4DE-D6B4-4F92-C285278C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90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86F9-E9A0-CB05-6CB1-2B649636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40B70-38E3-5E9C-5FBA-C33D5D6F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FF158-6B44-01F1-A066-B53A567B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5A7F5-5530-942F-5B65-5F7D3CB8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54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E9719-0A52-15B2-DDA2-4AD0DD05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50082-56C0-CE76-B52C-6A1B77E3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A4D10-5FC2-E65D-94B5-33F89D05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78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D54E-5926-FF91-43A4-10CAE9D03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3DB3-8574-9752-F7B2-3030CE0E1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71D23-149D-E487-973E-6A5F15C3E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DE938-4303-F718-F28A-6FAF2CE8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65A14-8F50-8030-6247-FA02EA86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21779-175B-4B19-815F-126355CF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99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01B7-E5A0-5206-8552-57978B99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BA5A1-1CF5-BC31-255E-0ECF7B28C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AC832-C9C9-37AF-A9CE-E35FDA2D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AED9E-34C7-AE4A-6027-90A70D6EE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B01FC-141A-0D3C-C2AE-B87788E2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06B4B-9930-61CE-75D7-69063E72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3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23B72-8827-DC5C-BCC1-7267243E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E9DAD-15E5-F256-F6E5-D90E7B41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43668-FE93-0162-A008-269E4D9FE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2367-A45D-41B3-846B-063FB7C6EC4C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AF11-DC55-934B-08B0-2FA7B28B0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F56CB-68AC-6A38-7AD5-62D26E308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4C080-4C97-4500-AA76-476C7D67D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12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piqsels.com/en/public-domain-photo-zkep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2.svg"/><Relationship Id="rId4" Type="http://schemas.openxmlformats.org/officeDocument/2006/relationships/hyperlink" Target="https://www.piqsels.com/en/public-domain-photo-zkeps" TargetMode="Externa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piqsels.com/en/public-domain-photo-zke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13D59-13A3-E9AD-6AA8-780F92B3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2A3EE-11BF-1F49-F840-FD4637162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5" y="172720"/>
            <a:ext cx="2576765" cy="4145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DCFD4C-99CC-27A9-824D-58E48F6C9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-588010"/>
            <a:ext cx="4098290" cy="2985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7BA430-C4DC-57ED-640A-7E80A1944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35" y="3332480"/>
            <a:ext cx="2576765" cy="28623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0391BC-4E1A-604E-137D-D8957AFE9164}"/>
              </a:ext>
            </a:extLst>
          </p:cNvPr>
          <p:cNvSpPr/>
          <p:nvPr/>
        </p:nvSpPr>
        <p:spPr>
          <a:xfrm>
            <a:off x="7295113" y="1757374"/>
            <a:ext cx="3004349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660033"/>
                </a:solidFill>
                <a:effectLst/>
              </a:rPr>
              <a:t>SALES</a:t>
            </a:r>
          </a:p>
          <a:p>
            <a:pPr algn="ctr"/>
            <a:r>
              <a:rPr lang="en-U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660033"/>
                </a:solidFill>
                <a:effectLst/>
              </a:rPr>
              <a:t>&amp;</a:t>
            </a:r>
          </a:p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660033"/>
                </a:solidFill>
              </a:rPr>
              <a:t>FINANCE</a:t>
            </a:r>
            <a:endParaRPr lang="en-US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660033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5CA769-688E-F958-9C01-10762626F82D}"/>
              </a:ext>
            </a:extLst>
          </p:cNvPr>
          <p:cNvSpPr/>
          <p:nvPr/>
        </p:nvSpPr>
        <p:spPr>
          <a:xfrm>
            <a:off x="7186017" y="4622931"/>
            <a:ext cx="32225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EXCEL REPORT</a:t>
            </a:r>
            <a:endParaRPr lang="en-IN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077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67" y="964344"/>
            <a:ext cx="4098290" cy="2985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6B1D86-ABD6-45BE-7508-E0572636C465}"/>
              </a:ext>
            </a:extLst>
          </p:cNvPr>
          <p:cNvSpPr/>
          <p:nvPr/>
        </p:nvSpPr>
        <p:spPr>
          <a:xfrm>
            <a:off x="2588333" y="3429000"/>
            <a:ext cx="601587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660033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Sales Report</a:t>
            </a:r>
            <a:endParaRPr lang="en-IN" sz="88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660033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CA6BCE68-EBAC-4E4E-345E-A06CA5F08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793123" y="3695074"/>
            <a:ext cx="2994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4654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32" y="-674178"/>
            <a:ext cx="4098290" cy="298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275E8-02FA-75FD-805B-6805E661F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69" y="818707"/>
            <a:ext cx="4573430" cy="5948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521C4-1AB9-65B8-1A68-1D4F99AB9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56" y="1472811"/>
            <a:ext cx="4085411" cy="5039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DD3B2F-61FA-0E1B-F435-5253C067FA63}"/>
              </a:ext>
            </a:extLst>
          </p:cNvPr>
          <p:cNvSpPr/>
          <p:nvPr/>
        </p:nvSpPr>
        <p:spPr>
          <a:xfrm>
            <a:off x="1604252" y="-115904"/>
            <a:ext cx="78281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Customer Net sales Performance</a:t>
            </a:r>
            <a:endParaRPr lang="en-US" sz="44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0941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32" y="-674178"/>
            <a:ext cx="4098290" cy="2985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DD3B2F-61FA-0E1B-F435-5253C067FA63}"/>
              </a:ext>
            </a:extLst>
          </p:cNvPr>
          <p:cNvSpPr/>
          <p:nvPr/>
        </p:nvSpPr>
        <p:spPr>
          <a:xfrm>
            <a:off x="2668695" y="-54279"/>
            <a:ext cx="680483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Market Performance| Top 5 Country| Division Level Repot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42DA66-FC56-DCAD-247B-CBB7B9922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4" y="899828"/>
            <a:ext cx="5745126" cy="58372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A3DA29-9285-4EE2-F34A-A5166FD1E7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1" t="16899" r="3896" b="14235"/>
          <a:stretch/>
        </p:blipFill>
        <p:spPr>
          <a:xfrm>
            <a:off x="6071112" y="1441092"/>
            <a:ext cx="5124971" cy="27268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C521C9-BADC-94F7-1DA0-806E523EFC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8" t="15969" r="4070" b="13121"/>
          <a:stretch/>
        </p:blipFill>
        <p:spPr>
          <a:xfrm>
            <a:off x="6071112" y="4167964"/>
            <a:ext cx="5124971" cy="25691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58992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32" y="-674178"/>
            <a:ext cx="4098290" cy="2985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DD3B2F-61FA-0E1B-F435-5253C067FA63}"/>
              </a:ext>
            </a:extLst>
          </p:cNvPr>
          <p:cNvSpPr/>
          <p:nvPr/>
        </p:nvSpPr>
        <p:spPr>
          <a:xfrm>
            <a:off x="2477309" y="0"/>
            <a:ext cx="68048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 Top 10 Products| New products -2021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A3E53-37CC-1361-0B73-DBBFEAB8CB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7" t="15814" r="4069" b="13954"/>
          <a:stretch/>
        </p:blipFill>
        <p:spPr>
          <a:xfrm>
            <a:off x="127590" y="1754363"/>
            <a:ext cx="6103089" cy="48165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ED4E0-4429-37C0-AE44-4DB9613BF9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6279" r="16279" b="41240"/>
          <a:stretch/>
        </p:blipFill>
        <p:spPr>
          <a:xfrm>
            <a:off x="6560287" y="1754363"/>
            <a:ext cx="5358811" cy="48165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705011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32" y="-674178"/>
            <a:ext cx="4098290" cy="2985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DD3B2F-61FA-0E1B-F435-5253C067FA63}"/>
              </a:ext>
            </a:extLst>
          </p:cNvPr>
          <p:cNvSpPr/>
          <p:nvPr/>
        </p:nvSpPr>
        <p:spPr>
          <a:xfrm>
            <a:off x="2477309" y="0"/>
            <a:ext cx="680483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 Top &amp; Bottom 5 Products</a:t>
            </a:r>
          </a:p>
          <a:p>
            <a:pPr algn="ctr"/>
            <a:endParaRPr lang="en-US" sz="32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D8AA5-0A2F-A163-60CD-FD1FE970DF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6" t="16680" r="16104" b="27288"/>
          <a:stretch/>
        </p:blipFill>
        <p:spPr>
          <a:xfrm>
            <a:off x="1240542" y="956931"/>
            <a:ext cx="8474149" cy="57522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391214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67" y="964344"/>
            <a:ext cx="4098290" cy="2985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6B1D86-ABD6-45BE-7508-E0572636C465}"/>
              </a:ext>
            </a:extLst>
          </p:cNvPr>
          <p:cNvSpPr/>
          <p:nvPr/>
        </p:nvSpPr>
        <p:spPr>
          <a:xfrm>
            <a:off x="1979194" y="3429000"/>
            <a:ext cx="723416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660033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Finance</a:t>
            </a:r>
            <a:r>
              <a:rPr lang="en-US" sz="88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660033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Report</a:t>
            </a:r>
            <a:endParaRPr lang="en-IN" sz="88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660033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CA6BCE68-EBAC-4E4E-345E-A06CA5F08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793123" y="3695074"/>
            <a:ext cx="2994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0429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32" y="-674178"/>
            <a:ext cx="4098290" cy="2985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DD3B2F-61FA-0E1B-F435-5253C067FA63}"/>
              </a:ext>
            </a:extLst>
          </p:cNvPr>
          <p:cNvSpPr/>
          <p:nvPr/>
        </p:nvSpPr>
        <p:spPr>
          <a:xfrm>
            <a:off x="2477309" y="0"/>
            <a:ext cx="680483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 </a:t>
            </a:r>
            <a:r>
              <a:rPr lang="en-US" sz="3200" b="1" u="sng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P &amp; L by Market &amp; Fiscal Year  </a:t>
            </a:r>
            <a:endParaRPr lang="en-US" sz="32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  <a:p>
            <a:pPr algn="ctr"/>
            <a:endParaRPr lang="en-US" sz="32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B8F25-2F75-91A1-9989-E32D4C180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69" y="1967023"/>
            <a:ext cx="5556216" cy="39867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B7656-2E18-E1D3-2A3C-CFEB7D61A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" b="1781"/>
          <a:stretch/>
        </p:blipFill>
        <p:spPr>
          <a:xfrm>
            <a:off x="131746" y="808074"/>
            <a:ext cx="5556216" cy="59223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597559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32" y="-674178"/>
            <a:ext cx="4098290" cy="2985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DD3B2F-61FA-0E1B-F435-5253C067FA63}"/>
              </a:ext>
            </a:extLst>
          </p:cNvPr>
          <p:cNvSpPr/>
          <p:nvPr/>
        </p:nvSpPr>
        <p:spPr>
          <a:xfrm>
            <a:off x="2477309" y="0"/>
            <a:ext cx="680483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 </a:t>
            </a:r>
            <a:r>
              <a:rPr lang="en-US" sz="3200" b="1" u="sng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P &amp; L Monthly Report  </a:t>
            </a:r>
            <a:endParaRPr lang="en-US" sz="32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  <a:p>
            <a:pPr algn="ctr"/>
            <a:endParaRPr lang="en-US" sz="32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A0547-C905-1E74-740A-A53F1C8AE0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" r="2697" b="1648"/>
          <a:stretch/>
        </p:blipFill>
        <p:spPr>
          <a:xfrm>
            <a:off x="489098" y="818708"/>
            <a:ext cx="9537404" cy="57096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256949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32" y="-674178"/>
            <a:ext cx="4098290" cy="2985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DD3B2F-61FA-0E1B-F435-5253C067FA63}"/>
              </a:ext>
            </a:extLst>
          </p:cNvPr>
          <p:cNvSpPr/>
          <p:nvPr/>
        </p:nvSpPr>
        <p:spPr>
          <a:xfrm>
            <a:off x="2477309" y="0"/>
            <a:ext cx="680483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 GM % Quarterly</a:t>
            </a:r>
            <a:r>
              <a:rPr lang="en-US" sz="3200" b="1" u="sng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 </a:t>
            </a:r>
            <a:endParaRPr lang="en-US" sz="32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  <a:p>
            <a:pPr algn="ctr"/>
            <a:endParaRPr lang="en-US" sz="32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59607-1AF5-7B7F-3449-6E6DF5CB81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7" t="17054" r="16431" b="12248"/>
          <a:stretch/>
        </p:blipFill>
        <p:spPr>
          <a:xfrm>
            <a:off x="542262" y="818706"/>
            <a:ext cx="9367282" cy="57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1831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32" y="-674178"/>
            <a:ext cx="4098290" cy="2985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DD3B2F-61FA-0E1B-F435-5253C067FA63}"/>
              </a:ext>
            </a:extLst>
          </p:cNvPr>
          <p:cNvSpPr/>
          <p:nvPr/>
        </p:nvSpPr>
        <p:spPr>
          <a:xfrm>
            <a:off x="2264658" y="2497976"/>
            <a:ext cx="6804837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Edwardian Script ITC" panose="030303020407070D0804" pitchFamily="66" charset="0"/>
              </a:rPr>
              <a:t> </a:t>
            </a:r>
            <a:r>
              <a:rPr lang="en-US" sz="13800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Edwardian Script ITC" panose="030303020407070D0804" pitchFamily="66" charset="0"/>
              </a:rPr>
              <a:t>Thank you</a:t>
            </a:r>
            <a:endParaRPr lang="en-US" sz="13800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33582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68A6A2-FA56-C2DE-AEA5-57EAD120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512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16B98-D2EE-0591-4522-3D82FD5D3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-588010"/>
            <a:ext cx="4098290" cy="29857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5A7C1C-8E0B-CF09-F68F-AD783E05A0C0}"/>
              </a:ext>
            </a:extLst>
          </p:cNvPr>
          <p:cNvSpPr/>
          <p:nvPr/>
        </p:nvSpPr>
        <p:spPr>
          <a:xfrm>
            <a:off x="3489960" y="2570480"/>
            <a:ext cx="5323840" cy="2926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545F8-0907-23E6-F8B1-8E3596624E48}"/>
              </a:ext>
            </a:extLst>
          </p:cNvPr>
          <p:cNvSpPr txBox="1"/>
          <p:nvPr/>
        </p:nvSpPr>
        <p:spPr>
          <a:xfrm>
            <a:off x="3774440" y="2910135"/>
            <a:ext cx="4917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Source and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Model &amp; Dax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Sales and Finance Repots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0925CF-7E45-64E4-5311-F719718CF5A2}"/>
              </a:ext>
            </a:extLst>
          </p:cNvPr>
          <p:cNvSpPr/>
          <p:nvPr/>
        </p:nvSpPr>
        <p:spPr>
          <a:xfrm>
            <a:off x="4619602" y="1477323"/>
            <a:ext cx="29527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CONTENT</a:t>
            </a:r>
            <a:endParaRPr lang="en-IN" sz="54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8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68A6A2-FA56-C2DE-AEA5-57EAD120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16B98-D2EE-0591-4522-3D82FD5D3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95" y="-628650"/>
            <a:ext cx="4098290" cy="2985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545F8-0907-23E6-F8B1-8E3596624E48}"/>
              </a:ext>
            </a:extLst>
          </p:cNvPr>
          <p:cNvSpPr txBox="1"/>
          <p:nvPr/>
        </p:nvSpPr>
        <p:spPr>
          <a:xfrm>
            <a:off x="2606040" y="1772940"/>
            <a:ext cx="6309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sz="2000" b="1" dirty="0">
                <a:solidFill>
                  <a:srgbClr val="FF9900"/>
                </a:solidFill>
              </a:rPr>
              <a:t>Vamshi Hardware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is  a leading company </a:t>
            </a:r>
          </a:p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 that supplies computer hardware and </a:t>
            </a:r>
          </a:p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peripherals to the clients across the world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D2A08-A40E-1613-6783-10D2C1FD8810}"/>
              </a:ext>
            </a:extLst>
          </p:cNvPr>
          <p:cNvSpPr txBox="1"/>
          <p:nvPr/>
        </p:nvSpPr>
        <p:spPr>
          <a:xfrm>
            <a:off x="4063999" y="315744"/>
            <a:ext cx="377219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u="sng" dirty="0">
                <a:solidFill>
                  <a:srgbClr val="660033"/>
                </a:solidFill>
              </a:rPr>
              <a:t>Introduction</a:t>
            </a:r>
            <a:endParaRPr lang="en-IN" sz="4000" b="1" u="sng" dirty="0">
              <a:solidFill>
                <a:srgbClr val="66003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46634-02DA-4A62-60C5-B8128F522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39" y="2966721"/>
            <a:ext cx="7247255" cy="3575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2E7F92-8595-FC8C-A64D-1A3C7C5800FC}"/>
              </a:ext>
            </a:extLst>
          </p:cNvPr>
          <p:cNvSpPr/>
          <p:nvPr/>
        </p:nvSpPr>
        <p:spPr>
          <a:xfrm>
            <a:off x="2316480" y="4968072"/>
            <a:ext cx="1645920" cy="15745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BCEE3-582E-2D13-16C4-CAA48C3B57CE}"/>
              </a:ext>
            </a:extLst>
          </p:cNvPr>
          <p:cNvSpPr/>
          <p:nvPr/>
        </p:nvSpPr>
        <p:spPr>
          <a:xfrm>
            <a:off x="2225038" y="3987799"/>
            <a:ext cx="1007111" cy="8953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C02709-0DDA-4038-4DCC-FF0EE1F22A66}"/>
              </a:ext>
            </a:extLst>
          </p:cNvPr>
          <p:cNvSpPr/>
          <p:nvPr/>
        </p:nvSpPr>
        <p:spPr>
          <a:xfrm>
            <a:off x="2118411" y="4016940"/>
            <a:ext cx="12998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Vamshi hardware</a:t>
            </a:r>
          </a:p>
        </p:txBody>
      </p:sp>
    </p:spTree>
    <p:extLst>
      <p:ext uri="{BB962C8B-B14F-4D97-AF65-F5344CB8AC3E}">
        <p14:creationId xmlns:p14="http://schemas.microsoft.com/office/powerpoint/2010/main" val="344198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512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-588010"/>
            <a:ext cx="4098290" cy="29857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D29D1D-1305-797C-E9FE-F387C4A684A2}"/>
              </a:ext>
            </a:extLst>
          </p:cNvPr>
          <p:cNvSpPr/>
          <p:nvPr/>
        </p:nvSpPr>
        <p:spPr>
          <a:xfrm>
            <a:off x="2880632" y="0"/>
            <a:ext cx="64307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12700">
                  <a:noFill/>
                  <a:prstDash val="solid"/>
                </a:ln>
                <a:solidFill>
                  <a:srgbClr val="660033"/>
                </a:solidFill>
              </a:rPr>
              <a:t>Platform and Channel</a:t>
            </a:r>
            <a:endParaRPr lang="en-US" sz="5400" b="1" u="sng" cap="none" spc="0" dirty="0">
              <a:ln w="12700">
                <a:noFill/>
                <a:prstDash val="solid"/>
              </a:ln>
              <a:solidFill>
                <a:srgbClr val="66003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77342-58EE-976D-ECF3-7474E3B60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8" y="1346412"/>
            <a:ext cx="5619744" cy="2617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744DD0-3219-B7F4-2AF2-0B3B8AA0C70D}"/>
              </a:ext>
            </a:extLst>
          </p:cNvPr>
          <p:cNvSpPr/>
          <p:nvPr/>
        </p:nvSpPr>
        <p:spPr>
          <a:xfrm>
            <a:off x="669851" y="3072809"/>
            <a:ext cx="1063256" cy="7558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E574A0-DB70-F5BB-CF18-93C7628FC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62" y="3251365"/>
            <a:ext cx="5619744" cy="25327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CE8CEB-BC47-38A4-3076-8FF0941D4968}"/>
              </a:ext>
            </a:extLst>
          </p:cNvPr>
          <p:cNvSpPr/>
          <p:nvPr/>
        </p:nvSpPr>
        <p:spPr>
          <a:xfrm>
            <a:off x="6470810" y="4860782"/>
            <a:ext cx="1088939" cy="8382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3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-588010"/>
            <a:ext cx="4098290" cy="29857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C8F826-90D5-33F7-C7A3-0222B30673AA}"/>
              </a:ext>
            </a:extLst>
          </p:cNvPr>
          <p:cNvSpPr/>
          <p:nvPr/>
        </p:nvSpPr>
        <p:spPr>
          <a:xfrm>
            <a:off x="2883842" y="43506"/>
            <a:ext cx="57651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u="sng" cap="none" spc="0" dirty="0">
                <a:ln/>
                <a:solidFill>
                  <a:srgbClr val="660033"/>
                </a:solidFill>
                <a:effectLst/>
              </a:rPr>
              <a:t>Problem Statement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6C6A0-E4DC-053B-9320-7DAE62F9D0CE}"/>
              </a:ext>
            </a:extLst>
          </p:cNvPr>
          <p:cNvSpPr/>
          <p:nvPr/>
        </p:nvSpPr>
        <p:spPr>
          <a:xfrm>
            <a:off x="265811" y="2277675"/>
            <a:ext cx="11398103" cy="3868036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A2D76-9BD0-0079-9432-E7914063007D}"/>
              </a:ext>
            </a:extLst>
          </p:cNvPr>
          <p:cNvSpPr txBox="1"/>
          <p:nvPr/>
        </p:nvSpPr>
        <p:spPr>
          <a:xfrm>
            <a:off x="396948" y="2684839"/>
            <a:ext cx="113981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Vamshi Hardware facing Significant </a:t>
            </a:r>
            <a:r>
              <a:rPr lang="en-US" sz="3600" dirty="0">
                <a:solidFill>
                  <a:srgbClr val="FF9900"/>
                </a:solidFill>
              </a:rPr>
              <a:t>losses in recent years</a:t>
            </a:r>
            <a:r>
              <a:rPr lang="en-US" sz="3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Rely on hand written 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Need of </a:t>
            </a:r>
            <a:r>
              <a:rPr lang="en-US" sz="3600" dirty="0">
                <a:solidFill>
                  <a:srgbClr val="FF9900"/>
                </a:solidFill>
              </a:rPr>
              <a:t>insights for informed </a:t>
            </a:r>
            <a:r>
              <a:rPr lang="en-US" sz="3600" dirty="0"/>
              <a:t>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Request for a Data Analyst to create a Excel report.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Analysis focused on </a:t>
            </a:r>
            <a:r>
              <a:rPr lang="en-US" sz="3600" dirty="0">
                <a:solidFill>
                  <a:srgbClr val="FF9900"/>
                </a:solidFill>
              </a:rPr>
              <a:t>Sales and Finance Performance</a:t>
            </a:r>
            <a:endParaRPr lang="en-IN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95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-588010"/>
            <a:ext cx="4098290" cy="29857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C8F826-90D5-33F7-C7A3-0222B30673AA}"/>
              </a:ext>
            </a:extLst>
          </p:cNvPr>
          <p:cNvSpPr/>
          <p:nvPr/>
        </p:nvSpPr>
        <p:spPr>
          <a:xfrm>
            <a:off x="2082824" y="167640"/>
            <a:ext cx="69916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u="sng" dirty="0">
                <a:ln/>
                <a:solidFill>
                  <a:srgbClr val="660033"/>
                </a:solidFill>
              </a:rPr>
              <a:t>Data Sources and Tools</a:t>
            </a:r>
            <a:endParaRPr lang="en-US" sz="5400" b="1" u="sng" cap="none" spc="0" dirty="0">
              <a:ln/>
              <a:solidFill>
                <a:srgbClr val="660033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54E75-7302-42A8-8FE7-A997A3AA9E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6" y="2397760"/>
            <a:ext cx="4589491" cy="1238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36F77-61A0-04C9-9135-C8429C3F6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6" y="3636335"/>
            <a:ext cx="4589491" cy="1238575"/>
          </a:xfrm>
          <a:prstGeom prst="rect">
            <a:avLst/>
          </a:prstGeom>
        </p:spPr>
      </p:pic>
      <p:pic>
        <p:nvPicPr>
          <p:cNvPr id="13" name="Graphic 12" descr="Arrow Clockwise curve">
            <a:extLst>
              <a:ext uri="{FF2B5EF4-FFF2-40B4-BE49-F238E27FC236}">
                <a16:creationId xmlns:a16="http://schemas.microsoft.com/office/drawing/2014/main" id="{DDC0FEB9-1478-37CC-0D3B-3CAE7B51B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443943" flipH="1" flipV="1">
            <a:off x="5056787" y="1875879"/>
            <a:ext cx="1043762" cy="1043762"/>
          </a:xfrm>
          <a:prstGeom prst="rect">
            <a:avLst/>
          </a:prstGeom>
        </p:spPr>
      </p:pic>
      <p:pic>
        <p:nvPicPr>
          <p:cNvPr id="15" name="Graphic 14" descr="Arrow Counterclockwise curve">
            <a:extLst>
              <a:ext uri="{FF2B5EF4-FFF2-40B4-BE49-F238E27FC236}">
                <a16:creationId xmlns:a16="http://schemas.microsoft.com/office/drawing/2014/main" id="{BEC2ACEF-4A31-5736-C7C8-C81B0E42FA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6053415">
            <a:off x="5052167" y="417327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5BEF91-30FA-FFD2-B85E-12DF6A5A645F}"/>
              </a:ext>
            </a:extLst>
          </p:cNvPr>
          <p:cNvSpPr txBox="1"/>
          <p:nvPr/>
        </p:nvSpPr>
        <p:spPr>
          <a:xfrm>
            <a:off x="6085227" y="2688888"/>
            <a:ext cx="4717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Power Query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Power Pivot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Pivot Table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Dax measures and Columns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Conditional Formatting</a:t>
            </a:r>
            <a:endParaRPr lang="en-I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6919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-588010"/>
            <a:ext cx="4098290" cy="29857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C8F826-90D5-33F7-C7A3-0222B30673AA}"/>
              </a:ext>
            </a:extLst>
          </p:cNvPr>
          <p:cNvSpPr/>
          <p:nvPr/>
        </p:nvSpPr>
        <p:spPr>
          <a:xfrm>
            <a:off x="2349630" y="304987"/>
            <a:ext cx="69916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u="sng" dirty="0">
                <a:ln/>
                <a:solidFill>
                  <a:srgbClr val="660033"/>
                </a:solidFill>
              </a:rPr>
              <a:t>Data Model</a:t>
            </a:r>
            <a:endParaRPr lang="en-US" sz="5400" b="1" u="sng" cap="none" spc="0" dirty="0">
              <a:ln/>
              <a:solidFill>
                <a:srgbClr val="660033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DAD74-B7C6-43C3-7E23-AC6872C3B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9" y="1533304"/>
            <a:ext cx="10271053" cy="47824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883326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-588010"/>
            <a:ext cx="4098290" cy="29857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C8F826-90D5-33F7-C7A3-0222B30673AA}"/>
              </a:ext>
            </a:extLst>
          </p:cNvPr>
          <p:cNvSpPr/>
          <p:nvPr/>
        </p:nvSpPr>
        <p:spPr>
          <a:xfrm>
            <a:off x="2349630" y="304987"/>
            <a:ext cx="69916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u="sng" dirty="0">
                <a:ln/>
                <a:solidFill>
                  <a:srgbClr val="660033"/>
                </a:solidFill>
              </a:rPr>
              <a:t>Dax Measures</a:t>
            </a:r>
            <a:endParaRPr lang="en-US" sz="5400" b="1" u="sng" cap="none" spc="0" dirty="0">
              <a:ln/>
              <a:solidFill>
                <a:srgbClr val="660033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366B9-21A9-41E1-828F-8D39197B4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16" y="1961655"/>
            <a:ext cx="7868258" cy="41630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080923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89F9A-2AB6-A397-AC6A-40DD1CDA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664E7-D25A-25BC-EF3C-487C339CC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-588010"/>
            <a:ext cx="4098290" cy="29857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C8F826-90D5-33F7-C7A3-0222B30673AA}"/>
              </a:ext>
            </a:extLst>
          </p:cNvPr>
          <p:cNvSpPr/>
          <p:nvPr/>
        </p:nvSpPr>
        <p:spPr>
          <a:xfrm>
            <a:off x="2349630" y="304987"/>
            <a:ext cx="69916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u="sng" cap="none" spc="0" dirty="0">
                <a:ln/>
                <a:solidFill>
                  <a:srgbClr val="660033"/>
                </a:solidFill>
                <a:effectLst/>
              </a:rPr>
              <a:t>R</a:t>
            </a:r>
            <a:r>
              <a:rPr lang="en-US" sz="5400" b="1" u="sng" dirty="0">
                <a:ln/>
                <a:solidFill>
                  <a:srgbClr val="660033"/>
                </a:solidFill>
              </a:rPr>
              <a:t>eports</a:t>
            </a:r>
            <a:endParaRPr lang="en-US" sz="5400" b="1" u="sng" cap="none" spc="0" dirty="0">
              <a:ln/>
              <a:solidFill>
                <a:srgbClr val="66003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061FC-5289-6D5C-BF0C-85B2089E70F0}"/>
              </a:ext>
            </a:extLst>
          </p:cNvPr>
          <p:cNvSpPr txBox="1"/>
          <p:nvPr/>
        </p:nvSpPr>
        <p:spPr>
          <a:xfrm>
            <a:off x="1966364" y="1977641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CC9900"/>
                </a:solidFill>
              </a:rPr>
              <a:t>Sales</a:t>
            </a:r>
            <a:endParaRPr lang="en-IN" b="1" u="sng" dirty="0">
              <a:solidFill>
                <a:srgbClr val="CC99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74AD4-AA0F-6222-FBB4-D664F4EDABAA}"/>
              </a:ext>
            </a:extLst>
          </p:cNvPr>
          <p:cNvSpPr txBox="1"/>
          <p:nvPr/>
        </p:nvSpPr>
        <p:spPr>
          <a:xfrm>
            <a:off x="8299326" y="1977640"/>
            <a:ext cx="208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CC9900"/>
                </a:solidFill>
              </a:rPr>
              <a:t>Finance</a:t>
            </a:r>
            <a:endParaRPr lang="en-IN" sz="3200" b="1" u="sng" dirty="0">
              <a:solidFill>
                <a:srgbClr val="CC99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1F346C-C865-C2C5-20C2-F803F9644DA5}"/>
              </a:ext>
            </a:extLst>
          </p:cNvPr>
          <p:cNvCxnSpPr/>
          <p:nvPr/>
        </p:nvCxnSpPr>
        <p:spPr>
          <a:xfrm>
            <a:off x="5845473" y="2397618"/>
            <a:ext cx="0" cy="3429024"/>
          </a:xfrm>
          <a:prstGeom prst="line">
            <a:avLst/>
          </a:prstGeom>
          <a:ln w="57150">
            <a:solidFill>
              <a:srgbClr val="CC66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081595-348B-2BAC-DE5C-104028028B01}"/>
              </a:ext>
            </a:extLst>
          </p:cNvPr>
          <p:cNvSpPr txBox="1"/>
          <p:nvPr/>
        </p:nvSpPr>
        <p:spPr>
          <a:xfrm>
            <a:off x="584791" y="2775098"/>
            <a:ext cx="5007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/>
              <a:t>Customer Performance Report</a:t>
            </a:r>
          </a:p>
          <a:p>
            <a:pPr marL="342900" indent="-342900">
              <a:buAutoNum type="arabicPeriod"/>
            </a:pPr>
            <a:r>
              <a:rPr lang="en-US" sz="2400" b="1" dirty="0"/>
              <a:t>Top 10 Products</a:t>
            </a:r>
          </a:p>
          <a:p>
            <a:pPr marL="342900" indent="-342900">
              <a:buAutoNum type="arabicPeriod"/>
            </a:pPr>
            <a:r>
              <a:rPr lang="en-US" sz="2400" b="1" dirty="0"/>
              <a:t>Division Level</a:t>
            </a:r>
          </a:p>
          <a:p>
            <a:pPr marL="342900" indent="-342900">
              <a:buAutoNum type="arabicPeriod"/>
            </a:pPr>
            <a:r>
              <a:rPr lang="en-US" sz="2400" b="1" dirty="0"/>
              <a:t>Top &amp; Bottom 5 Products</a:t>
            </a:r>
          </a:p>
          <a:p>
            <a:pPr marL="342900" indent="-342900">
              <a:buAutoNum type="arabicPeriod"/>
            </a:pPr>
            <a:r>
              <a:rPr lang="en-US" sz="2400" b="1" dirty="0"/>
              <a:t>New Products – 2021</a:t>
            </a:r>
          </a:p>
          <a:p>
            <a:pPr marL="342900" indent="-342900">
              <a:buAutoNum type="arabicPeriod"/>
            </a:pPr>
            <a:r>
              <a:rPr lang="en-US" sz="2400" b="1" dirty="0"/>
              <a:t>Top 5 Countries</a:t>
            </a:r>
            <a:endParaRPr lang="en-IN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0D4A3A-A401-04B0-05FC-20030909125C}"/>
              </a:ext>
            </a:extLst>
          </p:cNvPr>
          <p:cNvSpPr txBox="1"/>
          <p:nvPr/>
        </p:nvSpPr>
        <p:spPr>
          <a:xfrm>
            <a:off x="6818851" y="2775098"/>
            <a:ext cx="4771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/>
              <a:t>P &amp; L Yearly</a:t>
            </a:r>
          </a:p>
          <a:p>
            <a:pPr marL="342900" indent="-342900">
              <a:buAutoNum type="arabicPeriod"/>
            </a:pPr>
            <a:r>
              <a:rPr lang="en-US" sz="2400" b="1" dirty="0"/>
              <a:t>P &amp; L Monthly</a:t>
            </a:r>
          </a:p>
          <a:p>
            <a:pPr marL="342900" indent="-342900">
              <a:buAutoNum type="arabicPeriod"/>
            </a:pPr>
            <a:r>
              <a:rPr lang="en-US" sz="2400" b="1" dirty="0"/>
              <a:t>P &amp; L Market</a:t>
            </a:r>
          </a:p>
          <a:p>
            <a:pPr marL="342900" indent="-342900">
              <a:buAutoNum type="arabicPeriod"/>
            </a:pPr>
            <a:r>
              <a:rPr lang="en-US" sz="2400" b="1" dirty="0"/>
              <a:t>GM% Quarterly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02388237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203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Edwardian Script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Thejas S Suryavamshi</dc:creator>
  <cp:lastModifiedBy>Thejas S Suryavamshi</cp:lastModifiedBy>
  <cp:revision>1</cp:revision>
  <dcterms:created xsi:type="dcterms:W3CDTF">2024-06-18T05:54:15Z</dcterms:created>
  <dcterms:modified xsi:type="dcterms:W3CDTF">2024-06-18T09:41:52Z</dcterms:modified>
</cp:coreProperties>
</file>